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2"/>
  </p:notesMasterIdLst>
  <p:handoutMasterIdLst>
    <p:handoutMasterId r:id="rId23"/>
  </p:handoutMasterIdLst>
  <p:sldIdLst>
    <p:sldId id="571" r:id="rId3"/>
    <p:sldId id="588" r:id="rId4"/>
    <p:sldId id="572" r:id="rId5"/>
    <p:sldId id="501" r:id="rId6"/>
    <p:sldId id="574" r:id="rId7"/>
    <p:sldId id="575" r:id="rId8"/>
    <p:sldId id="576" r:id="rId9"/>
    <p:sldId id="403" r:id="rId10"/>
    <p:sldId id="577" r:id="rId11"/>
    <p:sldId id="578" r:id="rId12"/>
    <p:sldId id="579" r:id="rId13"/>
    <p:sldId id="580" r:id="rId14"/>
    <p:sldId id="581" r:id="rId15"/>
    <p:sldId id="582" r:id="rId16"/>
    <p:sldId id="583" r:id="rId17"/>
    <p:sldId id="584" r:id="rId18"/>
    <p:sldId id="585" r:id="rId19"/>
    <p:sldId id="586" r:id="rId20"/>
    <p:sldId id="587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SR" initials="A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EEF0"/>
    <a:srgbClr val="005828"/>
    <a:srgbClr val="00582A"/>
    <a:srgbClr val="2F473E"/>
    <a:srgbClr val="D2DCFE"/>
    <a:srgbClr val="DAE3FE"/>
    <a:srgbClr val="B9C9FD"/>
    <a:srgbClr val="C0CDF6"/>
    <a:srgbClr val="C7D8E7"/>
    <a:srgbClr val="D2E8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10" autoAdjust="0"/>
    <p:restoredTop sz="82064" autoAdjust="0"/>
  </p:normalViewPr>
  <p:slideViewPr>
    <p:cSldViewPr>
      <p:cViewPr varScale="1">
        <p:scale>
          <a:sx n="75" d="100"/>
          <a:sy n="75" d="100"/>
        </p:scale>
        <p:origin x="1646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6D2403-FCA1-4E78-B8EF-CA33F6D73DAC}" type="datetimeFigureOut">
              <a:rPr lang="en-US" smtClean="0"/>
              <a:t>10/13/2020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9F8BB-9B9C-46BA-8928-718CB01E0D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627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61AA-7EA1-4D72-A013-B26ADC009518}" type="datetimeFigureOut">
              <a:rPr lang="en-US" smtClean="0"/>
              <a:t>10/13/2020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60B61-172D-4509-B931-6E88C4E545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6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2877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308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739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0970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9238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812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8105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798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002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423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174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411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865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832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850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122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60B61-172D-4509-B931-6E88C4E5459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690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8" descr="basakalper125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676400"/>
            <a:ext cx="8305800" cy="1600200"/>
          </a:xfrm>
        </p:spPr>
        <p:txBody>
          <a:bodyPr>
            <a:noAutofit/>
          </a:bodyPr>
          <a:lstStyle>
            <a:lvl1pPr algn="ctr">
              <a:defRPr sz="4000">
                <a:solidFill>
                  <a:schemeClr val="tx1"/>
                </a:solidFill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505200"/>
            <a:ext cx="7675418" cy="20574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buNone/>
              <a:defRPr lang="en-US" sz="3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itchFamily="34" charset="0"/>
                <a:ea typeface="+mj-ea"/>
                <a:cs typeface="Calibri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3C6D6219-DCAC-4F04-91C2-9C2926F94FDD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340475"/>
            <a:ext cx="7620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4556B232-9F89-4083-B3BB-DDC8E5903F8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prstGeom prst="rect">
            <a:avLst/>
          </a:prstGeo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C88D2266-D139-483F-842B-4CB5631A2188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/>
          <a:lstStyle/>
          <a:p>
            <a:fld id="{4556B232-9F89-4083-B3BB-DDC8E5903F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  <a:prstGeom prst="rect">
            <a:avLst/>
          </a:prstGeo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6473F066-23DE-4C0B-9F84-0B007F2BDA79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/>
          <a:lstStyle/>
          <a:p>
            <a:fld id="{4556B232-9F89-4083-B3BB-DDC8E5903F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  <a:prstGeom prst="rect">
            <a:avLst/>
          </a:prstGeo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43FDDE1A-45B7-4CC4-81B2-A1ED1DF109C0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/>
          <a:lstStyle/>
          <a:p>
            <a:fld id="{4556B232-9F89-4083-B3BB-DDC8E5903F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32951-7CAD-44F3-A83F-1F8DA852E1F4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915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F8A58-C57F-4BDE-A8C2-BC4CDAA8E714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55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BE2D3-F0F7-4C7A-A06B-5944DA863524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678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0156B-FA10-4071-94E4-223AD5BCC1F1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36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74B8-6A0D-46C9-9138-156805ACF595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855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BA2D-19CD-4765-BB7C-7D7B1BAE3833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7203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B69A6-0228-4EA0-8215-B74A11F2BF5B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73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1868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BCCCE-5D73-4339-87BE-D63EF72B1B71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487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F312F-671F-4C7C-8D03-9B8717D9BB86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4176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795B4-1FE7-4B69-946B-7CC4EA6F533C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5430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93D6D-41E1-4298-A26C-A89DE7C7D69C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278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E9AFBA4C-C20B-471B-BFC8-636E2100FE86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20100" y="6492875"/>
            <a:ext cx="7620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4556B232-9F89-4083-B3BB-DDC8E5903F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682F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228600" y="1865244"/>
            <a:ext cx="8690112" cy="4687956"/>
          </a:xfrm>
          <a:prstGeom prst="rect">
            <a:avLst/>
          </a:prstGeom>
          <a:ln>
            <a:solidFill>
              <a:srgbClr val="00682F"/>
            </a:solidFill>
          </a:ln>
        </p:spPr>
        <p:txBody>
          <a:bodyPr/>
          <a:lstStyle/>
          <a:p>
            <a:pPr marL="457200" indent="-457200">
              <a:lnSpc>
                <a:spcPct val="100000"/>
              </a:lnSpc>
              <a:buClr>
                <a:srgbClr val="009E47"/>
              </a:buClr>
              <a:buFont typeface="Arial" pitchFamily="34" charset="0"/>
              <a:buChar char="•"/>
            </a:pPr>
            <a:r>
              <a:rPr lang="en-US" dirty="0"/>
              <a:t>Add text here</a:t>
            </a:r>
          </a:p>
          <a:p>
            <a:pPr marL="1051560" lvl="1" indent="-457200">
              <a:lnSpc>
                <a:spcPct val="100000"/>
              </a:lnSpc>
              <a:buClr>
                <a:srgbClr val="009E47"/>
              </a:buClr>
            </a:pPr>
            <a:r>
              <a:rPr lang="en-US" dirty="0"/>
              <a:t>Add text here</a:t>
            </a:r>
          </a:p>
          <a:p>
            <a:pPr marL="1600200" lvl="3" indent="-457200">
              <a:lnSpc>
                <a:spcPct val="100000"/>
              </a:lnSpc>
              <a:buClr>
                <a:srgbClr val="009E47"/>
              </a:buClr>
            </a:pPr>
            <a:r>
              <a:rPr lang="en-US" dirty="0"/>
              <a:t>Add text here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8686800" cy="228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6AE537E5-2B57-4335-92B5-EA21173A8AE1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Calibri" pitchFamily="34" charset="0"/>
              </a:defRPr>
            </a:lvl1pPr>
          </a:lstStyle>
          <a:p>
            <a:fld id="{4556B232-9F89-4083-B3BB-DDC8E5903F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645D3FF8-935F-4D86-BBFA-F4F88CA39F8F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/>
          <a:lstStyle/>
          <a:p>
            <a:fld id="{4556B232-9F89-4083-B3BB-DDC8E5903F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  <a:prstGeom prst="rect">
            <a:avLst/>
          </a:prstGeo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  <a:prstGeom prst="rect">
            <a:avLst/>
          </a:prstGeo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3BD204E0-BF16-4621-BA09-0A73C9E0218E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/>
          <a:lstStyle/>
          <a:p>
            <a:fld id="{4556B232-9F89-4083-B3BB-DDC8E5903F8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F3B587AF-5313-49B5-AD0D-B12D8EFF110D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/>
          <a:lstStyle/>
          <a:p>
            <a:fld id="{4556B232-9F89-4083-B3BB-DDC8E5903F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F9F6EE03-1C10-40D4-A2E8-2CA53B3FF34A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/>
          <a:lstStyle/>
          <a:p>
            <a:fld id="{4556B232-9F89-4083-B3BB-DDC8E5903F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/>
          <a:lstStyle/>
          <a:p>
            <a:fld id="{2CC819F2-208E-4619-9893-AEA32C555FCF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/>
          <a:lstStyle/>
          <a:p>
            <a:fld id="{4556B232-9F89-4083-B3BB-DDC8E5903F8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90000"/>
            <a:duotone>
              <a:schemeClr val="bg1">
                <a:shade val="20000"/>
                <a:satMod val="350000"/>
                <a:lumMod val="125000"/>
              </a:schemeClr>
              <a:schemeClr val="bg1">
                <a:tint val="90000"/>
                <a:satMod val="25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533400"/>
            <a:ext cx="8690112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Rectangle 8"/>
          <p:cNvSpPr/>
          <p:nvPr/>
        </p:nvSpPr>
        <p:spPr>
          <a:xfrm>
            <a:off x="777240" y="6525768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4800" y="2057400"/>
            <a:ext cx="876631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itchFamily="34" charset="0"/>
              <a:buChar char="•"/>
            </a:pPr>
            <a:r>
              <a:rPr lang="en-US" sz="2800" dirty="0"/>
              <a:t>Vb</a:t>
            </a:r>
          </a:p>
          <a:p>
            <a:pPr marL="971550" lvl="1" indent="-514350">
              <a:buFont typeface="Arial" pitchFamily="34" charset="0"/>
              <a:buChar char="•"/>
            </a:pPr>
            <a:r>
              <a:rPr lang="en-US" sz="2400" dirty="0"/>
              <a:t>Bm</a:t>
            </a:r>
          </a:p>
          <a:p>
            <a:pPr marL="1428750" lvl="2" indent="-514350">
              <a:buFont typeface="Arial" pitchFamily="34" charset="0"/>
              <a:buChar char="•"/>
            </a:pPr>
            <a:r>
              <a:rPr lang="en-US" sz="2000" dirty="0"/>
              <a:t>Mbm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rgbClr val="005828"/>
          </a:solidFill>
          <a:latin typeface="Calibri" pitchFamily="34" charset="0"/>
          <a:ea typeface="+mj-ea"/>
          <a:cs typeface="Calibri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150000"/>
        </a:lnSpc>
        <a:spcBef>
          <a:spcPts val="600"/>
        </a:spcBef>
        <a:spcAft>
          <a:spcPts val="600"/>
        </a:spcAft>
        <a:buClr>
          <a:srgbClr val="007033"/>
        </a:buClr>
        <a:buFont typeface="Arial" pitchFamily="34" charset="0"/>
        <a:buNone/>
        <a:defRPr sz="2400" kern="200" spc="0">
          <a:solidFill>
            <a:schemeClr val="tx2"/>
          </a:solidFill>
          <a:latin typeface="Calibri" pitchFamily="34" charset="0"/>
          <a:ea typeface="+mn-ea"/>
          <a:cs typeface="Calibri" pitchFamily="34" charset="0"/>
        </a:defRPr>
      </a:lvl1pPr>
      <a:lvl2pPr marL="594360" indent="-274320" algn="l" defTabSz="914400" rtl="0" eaLnBrk="1" latinLnBrk="0" hangingPunct="1">
        <a:lnSpc>
          <a:spcPct val="150000"/>
        </a:lnSpc>
        <a:spcBef>
          <a:spcPts val="600"/>
        </a:spcBef>
        <a:spcAft>
          <a:spcPts val="600"/>
        </a:spcAft>
        <a:buClr>
          <a:srgbClr val="007033"/>
        </a:buClr>
        <a:buFont typeface="Arial" pitchFamily="34" charset="0"/>
        <a:buChar char="•"/>
        <a:defRPr sz="2200" kern="200" spc="0">
          <a:solidFill>
            <a:schemeClr val="tx2"/>
          </a:solidFill>
          <a:latin typeface="Calibri" pitchFamily="34" charset="0"/>
          <a:ea typeface="+mn-ea"/>
          <a:cs typeface="Calibri" pitchFamily="34" charset="0"/>
        </a:defRPr>
      </a:lvl2pPr>
      <a:lvl3pPr marL="868680" indent="-228600" algn="l" defTabSz="914400" rtl="0" eaLnBrk="1" latinLnBrk="0" hangingPunct="1">
        <a:lnSpc>
          <a:spcPct val="150000"/>
        </a:lnSpc>
        <a:spcBef>
          <a:spcPts val="600"/>
        </a:spcBef>
        <a:spcAft>
          <a:spcPts val="600"/>
        </a:spcAft>
        <a:buClr>
          <a:srgbClr val="007033"/>
        </a:buClr>
        <a:buFont typeface="Arial" pitchFamily="34" charset="0"/>
        <a:buChar char="•"/>
        <a:defRPr sz="2000" kern="200" spc="0">
          <a:solidFill>
            <a:schemeClr val="tx2"/>
          </a:solidFill>
          <a:latin typeface="Calibri" pitchFamily="34" charset="0"/>
          <a:ea typeface="+mn-ea"/>
          <a:cs typeface="Calibri" pitchFamily="34" charset="0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600"/>
        </a:spcBef>
        <a:spcAft>
          <a:spcPts val="600"/>
        </a:spcAft>
        <a:buClr>
          <a:srgbClr val="007033"/>
        </a:buClr>
        <a:buFont typeface="Arial" pitchFamily="34" charset="0"/>
        <a:buChar char="•"/>
        <a:defRPr sz="1800" kern="200" spc="0">
          <a:solidFill>
            <a:schemeClr val="tx2"/>
          </a:solidFill>
          <a:latin typeface="Calibri" pitchFamily="34" charset="0"/>
          <a:ea typeface="+mn-ea"/>
          <a:cs typeface="Calibri" pitchFamily="34" charset="0"/>
        </a:defRPr>
      </a:lvl4pPr>
      <a:lvl5pPr marL="1371600" indent="-228600" algn="l" defTabSz="914400" rtl="0" eaLnBrk="1" latinLnBrk="0" hangingPunct="1">
        <a:lnSpc>
          <a:spcPct val="150000"/>
        </a:lnSpc>
        <a:spcBef>
          <a:spcPts val="600"/>
        </a:spcBef>
        <a:spcAft>
          <a:spcPts val="600"/>
        </a:spcAft>
        <a:buClr>
          <a:srgbClr val="007033"/>
        </a:buClr>
        <a:buFont typeface="Arial" pitchFamily="34" charset="0"/>
        <a:buChar char="•"/>
        <a:defRPr sz="1800" kern="200" spc="0" baseline="0">
          <a:solidFill>
            <a:schemeClr val="tx2"/>
          </a:solidFill>
          <a:latin typeface="Calibri" pitchFamily="34" charset="0"/>
          <a:ea typeface="+mn-ea"/>
          <a:cs typeface="Calibri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D0E27-E164-4218-AEA6-70A3D10F2E1C}" type="datetime1">
              <a:rPr lang="en-US" smtClean="0"/>
              <a:t>10/13/2020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44FAE-36D9-4948-B4E7-6942A23B7E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13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">
            <a:extLst>
              <a:ext uri="{FF2B5EF4-FFF2-40B4-BE49-F238E27FC236}">
                <a16:creationId xmlns:a16="http://schemas.microsoft.com/office/drawing/2014/main" id="{0E591596-9465-451E-BF7A-112D7ACA84E9}"/>
              </a:ext>
            </a:extLst>
          </p:cNvPr>
          <p:cNvSpPr txBox="1">
            <a:spLocks noChangeArrowheads="1"/>
          </p:cNvSpPr>
          <p:nvPr/>
        </p:nvSpPr>
        <p:spPr>
          <a:xfrm>
            <a:off x="304800" y="804862"/>
            <a:ext cx="8382000" cy="17097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005828"/>
                </a:solidFill>
                <a:latin typeface="Calibri" pitchFamily="34" charset="0"/>
                <a:ea typeface="+mj-ea"/>
                <a:cs typeface="Calibri" pitchFamily="34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tr-TR" sz="4400" b="1" dirty="0">
                <a:solidFill>
                  <a:srgbClr val="0070C0"/>
                </a:solidFill>
              </a:rPr>
              <a:t>DATS</a:t>
            </a:r>
            <a:r>
              <a:rPr lang="en-US" sz="4400" b="1" dirty="0">
                <a:solidFill>
                  <a:srgbClr val="0070C0"/>
                </a:solidFill>
              </a:rPr>
              <a:t> 50</a:t>
            </a:r>
            <a:r>
              <a:rPr lang="tr-TR" sz="4400" b="1" dirty="0">
                <a:solidFill>
                  <a:srgbClr val="0070C0"/>
                </a:solidFill>
              </a:rPr>
              <a:t>1</a:t>
            </a:r>
            <a:br>
              <a:rPr lang="en-US" sz="4400" b="1" dirty="0">
                <a:solidFill>
                  <a:srgbClr val="0070C0"/>
                </a:solidFill>
              </a:rPr>
            </a:br>
            <a:r>
              <a:rPr lang="tr-TR" sz="4400" b="1" dirty="0">
                <a:solidFill>
                  <a:srgbClr val="0070C0"/>
                </a:solidFill>
              </a:rPr>
              <a:t>Fundamentals of Data Science</a:t>
            </a:r>
            <a:endParaRPr lang="en-US" sz="3200" b="1" dirty="0">
              <a:solidFill>
                <a:srgbClr val="0070C0"/>
              </a:solidFill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3891306B-D43F-48F7-9098-CF0621EAFDC6}"/>
              </a:ext>
            </a:extLst>
          </p:cNvPr>
          <p:cNvSpPr txBox="1">
            <a:spLocks noChangeArrowheads="1"/>
          </p:cNvSpPr>
          <p:nvPr/>
        </p:nvSpPr>
        <p:spPr>
          <a:xfrm>
            <a:off x="6096000" y="228600"/>
            <a:ext cx="2449513" cy="5762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None/>
              <a:defRPr sz="24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  <a:lvl2pPr marL="594360" indent="-27432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22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2pPr>
            <a:lvl3pPr marL="868680" indent="-22860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20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18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1800" kern="200" spc="0" baseline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90195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468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90000"/>
              </a:lnSpc>
            </a:pPr>
            <a:r>
              <a:rPr lang="en-US" sz="3200"/>
              <a:t>Fall 20</a:t>
            </a:r>
            <a:r>
              <a:rPr lang="tr-TR" sz="3200"/>
              <a:t>20</a:t>
            </a:r>
            <a:endParaRPr lang="en-US" sz="3200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50D946EB-63D9-4A60-B953-B89F887EA5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90862"/>
            <a:ext cx="6781800" cy="1368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eaLnBrk="0" hangingPunct="0">
              <a:spcBef>
                <a:spcPct val="20000"/>
              </a:spcBef>
              <a:buClr>
                <a:schemeClr val="hlink"/>
              </a:buClr>
              <a:buSzPct val="75000"/>
              <a:buFont typeface="Wingdings" pitchFamily="2" charset="2"/>
              <a:buNone/>
            </a:pPr>
            <a:r>
              <a:rPr kumimoji="1" lang="tr-TR" sz="2200" b="1" dirty="0">
                <a:solidFill>
                  <a:schemeClr val="tx2"/>
                </a:solidFill>
                <a:latin typeface="Arial"/>
                <a:cs typeface="Arial"/>
              </a:rPr>
              <a:t>Hasan Demirtaş</a:t>
            </a:r>
          </a:p>
          <a:p>
            <a:pPr eaLnBrk="0" hangingPunct="0">
              <a:spcBef>
                <a:spcPct val="20000"/>
              </a:spcBef>
              <a:buClr>
                <a:schemeClr val="hlink"/>
              </a:buClr>
              <a:buSzPct val="75000"/>
              <a:buFont typeface="Wingdings" pitchFamily="2" charset="2"/>
              <a:buNone/>
            </a:pPr>
            <a:r>
              <a:rPr kumimoji="1" lang="tr-TR" sz="2200" b="1" dirty="0">
                <a:solidFill>
                  <a:schemeClr val="tx2"/>
                </a:solidFill>
                <a:latin typeface="Arial"/>
                <a:cs typeface="Arial"/>
              </a:rPr>
              <a:t>hdemirtas.academic@gmail.com</a:t>
            </a:r>
          </a:p>
        </p:txBody>
      </p:sp>
    </p:spTree>
    <p:extLst>
      <p:ext uri="{BB962C8B-B14F-4D97-AF65-F5344CB8AC3E}">
        <p14:creationId xmlns:p14="http://schemas.microsoft.com/office/powerpoint/2010/main" val="318379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3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Advertisements generally focus on positive expressions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67396B-FB31-4CC2-991C-7AD067C02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944" y="2445580"/>
            <a:ext cx="8690112" cy="442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771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3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Advertisements generally focus on positive expressions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AFD438-CB3E-45A2-BA29-FF35069211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65" b="-739"/>
          <a:stretch/>
        </p:blipFill>
        <p:spPr>
          <a:xfrm>
            <a:off x="225288" y="2438400"/>
            <a:ext cx="8690112" cy="429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31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3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Advertisements generally focus on positive expressions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7CC299-C1A9-4253-9502-333E2F876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9" y="2451543"/>
            <a:ext cx="8690111" cy="440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11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3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Tversky &amp; Kahneman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3E9A06-85BF-4A41-980B-7397C30D8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266"/>
          <a:stretch/>
        </p:blipFill>
        <p:spPr>
          <a:xfrm>
            <a:off x="225954" y="2458719"/>
            <a:ext cx="8692091" cy="422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128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6944" y="1613452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You receive 50 euros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0F24BF-4F45-497A-B507-3C55F947A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92" y="2222169"/>
            <a:ext cx="7885816" cy="425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69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6944" y="1613452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You receive 50 euros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00DF88-FC8A-48D1-B8C0-CCE1490BA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" y="2222169"/>
            <a:ext cx="7777545" cy="427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856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6944" y="1613452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Choice comparison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E3AF94-82BB-476D-8F0A-BF887F585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64" y="2219238"/>
            <a:ext cx="8669792" cy="436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81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6944" y="1613452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Risk avert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17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A75406-365F-4DAE-84E8-430FBCBF3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944" y="2243372"/>
            <a:ext cx="8734824" cy="39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32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6944" y="1613452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Brain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DE433F-A9E6-4E48-8F69-BCE7E1176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944" y="2201849"/>
            <a:ext cx="8690112" cy="391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603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6944" y="1613452"/>
            <a:ext cx="8690112" cy="573157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600" dirty="0"/>
              <a:t>Winner is the positive</a:t>
            </a:r>
            <a:endParaRPr lang="en-US" sz="26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19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895FFA-4746-45B1-8FD5-F6F5E1EB1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944" y="2241215"/>
            <a:ext cx="8690112" cy="421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066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76400"/>
            <a:ext cx="8153399" cy="1828800"/>
          </a:xfrm>
          <a:ln>
            <a:noFill/>
          </a:ln>
        </p:spPr>
        <p:txBody>
          <a:bodyPr>
            <a:normAutofit/>
          </a:bodyPr>
          <a:lstStyle/>
          <a:p>
            <a:pPr algn="r"/>
            <a:r>
              <a:rPr lang="tr-TR" sz="3600" b="1" i="1" dirty="0">
                <a:latin typeface="Tahoma" pitchFamily="34" charset="0"/>
                <a:ea typeface="Tahoma" pitchFamily="34" charset="0"/>
                <a:cs typeface="Tahoma" pitchFamily="34" charset="0"/>
              </a:rPr>
              <a:t>Decision Theory</a:t>
            </a:r>
            <a:endParaRPr lang="en-US" sz="3600" b="1" i="1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410856"/>
            <a:ext cx="7848600" cy="20654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064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/>
          <a:lstStyle/>
          <a:p>
            <a:r>
              <a:rPr lang="tr-TR" dirty="0"/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4"/>
            <a:ext cx="8690112" cy="4687956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tr-TR" sz="2800" b="1" dirty="0"/>
              <a:t>Minimizing the expected loss</a:t>
            </a:r>
          </a:p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tr-TR" sz="2800" b="1" dirty="0"/>
              <a:t>Or</a:t>
            </a:r>
          </a:p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tr-TR" sz="2800" b="1" dirty="0"/>
              <a:t>Maximizing the expected utility</a:t>
            </a:r>
            <a:endParaRPr lang="en-US" sz="28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910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rmAutofit fontScale="90000"/>
          </a:bodyPr>
          <a:lstStyle/>
          <a:p>
            <a:r>
              <a:rPr lang="tr-TR" dirty="0"/>
              <a:t>Example1 </a:t>
            </a:r>
            <a:br>
              <a:rPr lang="tr-TR" dirty="0"/>
            </a:br>
            <a:r>
              <a:rPr lang="tr-TR" sz="2800" dirty="0"/>
              <a:t>(Minimizing the expected loss)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4"/>
            <a:ext cx="8690112" cy="4230756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tr-TR" sz="2800" b="1" dirty="0"/>
              <a:t>Electricity pole isolators length</a:t>
            </a:r>
            <a:r>
              <a:rPr lang="en-US" sz="2800" b="1" dirty="0"/>
              <a:t>: </a:t>
            </a:r>
            <a:endParaRPr lang="tr-TR" sz="2800" b="1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600" dirty="0"/>
              <a:t>Loss function is linearly related with number of faults</a:t>
            </a:r>
            <a:endParaRPr lang="en-US" sz="26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Very long -&gt; costly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Very short -&gt; electric fault during rainy weather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Asssuming each fault costs 50-units money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4</a:t>
            </a:fld>
            <a:endParaRPr lang="en-US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A1452E2E-A2D9-42F6-9DD7-872796A88E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0926481"/>
              </p:ext>
            </p:extLst>
          </p:nvPr>
        </p:nvGraphicFramePr>
        <p:xfrm>
          <a:off x="952500" y="4495800"/>
          <a:ext cx="7239000" cy="1483360"/>
        </p:xfrm>
        <a:graphic>
          <a:graphicData uri="http://schemas.openxmlformats.org/drawingml/2006/table">
            <a:tbl>
              <a:tblPr firstRow="1" firstCol="1" bandRow="1">
                <a:tableStyleId>{74C1A8A3-306A-4EB7-A6B1-4F7E0EB9C5D6}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441353678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318062082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41546988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312231154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30717870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Material cost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Fault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Fault cost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 cost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03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Short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350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846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Mid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892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656435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425967-4776-4330-A61B-9E0247F9C65E}"/>
              </a:ext>
            </a:extLst>
          </p:cNvPr>
          <p:cNvSpPr txBox="1">
            <a:spLocks/>
          </p:cNvSpPr>
          <p:nvPr/>
        </p:nvSpPr>
        <p:spPr>
          <a:xfrm>
            <a:off x="226944" y="6096000"/>
            <a:ext cx="8690112" cy="533400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None/>
              <a:defRPr sz="24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  <a:lvl2pPr marL="594360" indent="-27432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22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2pPr>
            <a:lvl3pPr marL="868680" indent="-22860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20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18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1800" kern="200" spc="0" baseline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90195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468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Mid size is the plausible choice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3150984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/>
              <a:t>Example2</a:t>
            </a:r>
            <a:br>
              <a:rPr lang="tr-TR" sz="2500" dirty="0"/>
            </a:br>
            <a:r>
              <a:rPr lang="tr-TR" sz="2500" dirty="0"/>
              <a:t>(Maximizing the expected utility)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4"/>
            <a:ext cx="8690112" cy="4230756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tr-TR" sz="2800" b="1" dirty="0"/>
              <a:t>Investment in risky portfolios</a:t>
            </a:r>
            <a:r>
              <a:rPr lang="en-US" sz="2800" b="1" dirty="0"/>
              <a:t>: </a:t>
            </a:r>
            <a:endParaRPr lang="tr-TR" sz="2800" b="1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600" dirty="0"/>
              <a:t>Loss function is square loss</a:t>
            </a:r>
            <a:endParaRPr lang="en-US" sz="26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Low risk -&gt; low return &amp; low bankrupt risk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High risk -&gt; high return &amp; high bankrupt risk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Asssuming bankrupt costs 1000-units money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A1452E2E-A2D9-42F6-9DD7-872796A88E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372362"/>
              </p:ext>
            </p:extLst>
          </p:nvPr>
        </p:nvGraphicFramePr>
        <p:xfrm>
          <a:off x="457200" y="4495800"/>
          <a:ext cx="8185461" cy="1483360"/>
        </p:xfrm>
        <a:graphic>
          <a:graphicData uri="http://schemas.openxmlformats.org/drawingml/2006/table">
            <a:tbl>
              <a:tblPr firstRow="1" firstCol="1" bandRow="1">
                <a:tableStyleId>{74C1A8A3-306A-4EB7-A6B1-4F7E0EB9C5D6}</a:tableStyleId>
              </a:tblPr>
              <a:tblGrid>
                <a:gridCol w="1054418">
                  <a:extLst>
                    <a:ext uri="{9D8B030D-6E8A-4147-A177-3AD203B41FA5}">
                      <a16:colId xmlns:a16="http://schemas.microsoft.com/office/drawing/2014/main" val="441353678"/>
                    </a:ext>
                  </a:extLst>
                </a:gridCol>
                <a:gridCol w="878014">
                  <a:extLst>
                    <a:ext uri="{9D8B030D-6E8A-4147-A177-3AD203B41FA5}">
                      <a16:colId xmlns:a16="http://schemas.microsoft.com/office/drawing/2014/main" val="3180620822"/>
                    </a:ext>
                  </a:extLst>
                </a:gridCol>
                <a:gridCol w="1669860">
                  <a:extLst>
                    <a:ext uri="{9D8B030D-6E8A-4147-A177-3AD203B41FA5}">
                      <a16:colId xmlns:a16="http://schemas.microsoft.com/office/drawing/2014/main" val="415469882"/>
                    </a:ext>
                  </a:extLst>
                </a:gridCol>
                <a:gridCol w="1548320">
                  <a:extLst>
                    <a:ext uri="{9D8B030D-6E8A-4147-A177-3AD203B41FA5}">
                      <a16:colId xmlns:a16="http://schemas.microsoft.com/office/drawing/2014/main" val="3122311542"/>
                    </a:ext>
                  </a:extLst>
                </a:gridCol>
                <a:gridCol w="1720278">
                  <a:extLst>
                    <a:ext uri="{9D8B030D-6E8A-4147-A177-3AD203B41FA5}">
                      <a16:colId xmlns:a16="http://schemas.microsoft.com/office/drawing/2014/main" val="3306291442"/>
                    </a:ext>
                  </a:extLst>
                </a:gridCol>
                <a:gridCol w="1314571">
                  <a:extLst>
                    <a:ext uri="{9D8B030D-6E8A-4147-A177-3AD203B41FA5}">
                      <a16:colId xmlns:a16="http://schemas.microsoft.com/office/drawing/2014/main" val="30717870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Return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Bankrupt prob.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Bankrupt cost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Bankrupt utility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 utility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03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Low risk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0%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r">
                        <a:buFontTx/>
                        <a:buNone/>
                      </a:pPr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846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Mid 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2%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-400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-200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892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High 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3%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-900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-600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656435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425967-4776-4330-A61B-9E0247F9C65E}"/>
              </a:ext>
            </a:extLst>
          </p:cNvPr>
          <p:cNvSpPr txBox="1">
            <a:spLocks/>
          </p:cNvSpPr>
          <p:nvPr/>
        </p:nvSpPr>
        <p:spPr>
          <a:xfrm>
            <a:off x="226944" y="6096000"/>
            <a:ext cx="8690112" cy="533400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None/>
              <a:defRPr sz="24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  <a:lvl2pPr marL="594360" indent="-27432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22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2pPr>
            <a:lvl3pPr marL="868680" indent="-22860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20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1800" kern="200" spc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defTabSz="914400" rtl="0" eaLnBrk="1" latinLnBrk="0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rgbClr val="007033"/>
              </a:buClr>
              <a:buFont typeface="Arial" pitchFamily="34" charset="0"/>
              <a:buChar char="•"/>
              <a:defRPr sz="1800" kern="200" spc="0" baseline="0">
                <a:solidFill>
                  <a:schemeClr val="tx2"/>
                </a:solidFill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90195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468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Low risk is the plausible choice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Font typeface="Arial" pitchFamily="34" charset="0"/>
              <a:buNone/>
            </a:pP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934687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Example3</a:t>
            </a:r>
            <a:br>
              <a:rPr lang="tr-TR" sz="2500" dirty="0"/>
            </a:br>
            <a:r>
              <a:rPr lang="tr-TR" sz="2500" dirty="0"/>
              <a:t>(cost matrix for classification)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3"/>
            <a:ext cx="8690112" cy="4627631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tr-TR" sz="2800" b="1" dirty="0"/>
              <a:t>Spam classification</a:t>
            </a:r>
            <a:r>
              <a:rPr lang="en-US" sz="2800" b="1" dirty="0"/>
              <a:t>: </a:t>
            </a:r>
            <a:endParaRPr lang="tr-TR" sz="2800" b="1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y = 0 is not spam, y = 1 is spam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ŷ = 0 is not spam predicted, </a:t>
            </a:r>
            <a:r>
              <a:rPr lang="cy-GB" sz="2400" dirty="0"/>
              <a:t>ŷ</a:t>
            </a:r>
            <a:r>
              <a:rPr lang="tr-TR" sz="2400" dirty="0"/>
              <a:t> = 1 is spam predicted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6</a:t>
            </a:fld>
            <a:endParaRPr lang="en-US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A1452E2E-A2D9-42F6-9DD7-872796A88E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088619"/>
              </p:ext>
            </p:extLst>
          </p:nvPr>
        </p:nvGraphicFramePr>
        <p:xfrm>
          <a:off x="944308" y="3733800"/>
          <a:ext cx="3602292" cy="1112520"/>
        </p:xfrm>
        <a:graphic>
          <a:graphicData uri="http://schemas.openxmlformats.org/drawingml/2006/table">
            <a:tbl>
              <a:tblPr firstRow="1" firstCol="1" bandRow="1">
                <a:tableStyleId>{74C1A8A3-306A-4EB7-A6B1-4F7E0EB9C5D6}</a:tableStyleId>
              </a:tblPr>
              <a:tblGrid>
                <a:gridCol w="1054418">
                  <a:extLst>
                    <a:ext uri="{9D8B030D-6E8A-4147-A177-3AD203B41FA5}">
                      <a16:colId xmlns:a16="http://schemas.microsoft.com/office/drawing/2014/main" val="441353678"/>
                    </a:ext>
                  </a:extLst>
                </a:gridCol>
                <a:gridCol w="878014">
                  <a:extLst>
                    <a:ext uri="{9D8B030D-6E8A-4147-A177-3AD203B41FA5}">
                      <a16:colId xmlns:a16="http://schemas.microsoft.com/office/drawing/2014/main" val="3180620822"/>
                    </a:ext>
                  </a:extLst>
                </a:gridCol>
                <a:gridCol w="1669860">
                  <a:extLst>
                    <a:ext uri="{9D8B030D-6E8A-4147-A177-3AD203B41FA5}">
                      <a16:colId xmlns:a16="http://schemas.microsoft.com/office/drawing/2014/main" val="4154698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utility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 = 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 = 1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030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cy-GB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ŷ</a:t>
                      </a:r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= 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846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cy-GB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ŷ</a:t>
                      </a:r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= 1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-100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tr-T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GB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8923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4462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Example4</a:t>
            </a:r>
            <a:br>
              <a:rPr lang="tr-TR" sz="2500" dirty="0"/>
            </a:br>
            <a:r>
              <a:rPr lang="tr-TR" sz="2500" dirty="0"/>
              <a:t>(cost function for linear regression)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3"/>
            <a:ext cx="8690112" cy="4627631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tr-TR" sz="2800" b="1" dirty="0"/>
              <a:t>Deviation from real value penalty</a:t>
            </a:r>
            <a:r>
              <a:rPr lang="en-US" sz="2800" b="1" dirty="0"/>
              <a:t>: </a:t>
            </a:r>
            <a:endParaRPr lang="tr-TR" sz="2800" b="1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600" dirty="0"/>
              <a:t>Loss function is order 2</a:t>
            </a:r>
            <a:endParaRPr lang="en-US" sz="26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y is the real target value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r>
              <a:rPr lang="tr-TR" sz="2400" dirty="0"/>
              <a:t>ŷ is the predicted target value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tr-TR" sz="2400" dirty="0"/>
              <a:t>L = ( y – </a:t>
            </a:r>
            <a:r>
              <a:rPr lang="cy-GB" sz="2400" dirty="0"/>
              <a:t>ŷ</a:t>
            </a:r>
            <a:r>
              <a:rPr lang="tr-TR" sz="2400" dirty="0"/>
              <a:t> )^2 </a:t>
            </a:r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31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76400"/>
            <a:ext cx="8153399" cy="1828800"/>
          </a:xfrm>
          <a:ln>
            <a:noFill/>
          </a:ln>
        </p:spPr>
        <p:txBody>
          <a:bodyPr>
            <a:normAutofit/>
          </a:bodyPr>
          <a:lstStyle/>
          <a:p>
            <a:pPr algn="r"/>
            <a:r>
              <a:rPr lang="tr-TR" sz="3600" b="1" i="1">
                <a:latin typeface="Tahoma" pitchFamily="34" charset="0"/>
                <a:ea typeface="Tahoma" pitchFamily="34" charset="0"/>
                <a:cs typeface="Tahoma" pitchFamily="34" charset="0"/>
              </a:rPr>
              <a:t>Cognitive Biases</a:t>
            </a:r>
            <a:endParaRPr lang="en-US" sz="3600" b="1" i="1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410856"/>
            <a:ext cx="7848600" cy="20654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872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46652"/>
            <a:ext cx="8690112" cy="1066800"/>
          </a:xfrm>
          <a:ln>
            <a:solidFill>
              <a:srgbClr val="008200"/>
            </a:solidFill>
          </a:ln>
        </p:spPr>
        <p:txBody>
          <a:bodyPr>
            <a:noAutofit/>
          </a:bodyPr>
          <a:lstStyle/>
          <a:p>
            <a:r>
              <a:rPr lang="tr-TR" sz="3600" dirty="0"/>
              <a:t>Framing Effect</a:t>
            </a:r>
            <a:endParaRPr lang="en-US" sz="25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1865243"/>
            <a:ext cx="8690112" cy="4627631"/>
          </a:xfrm>
          <a:prstGeom prst="rect">
            <a:avLst/>
          </a:prstGeom>
          <a:ln>
            <a:solidFill>
              <a:srgbClr val="008200"/>
            </a:solidFill>
          </a:ln>
        </p:spPr>
        <p:txBody>
          <a:bodyPr/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tr-TR" sz="2800" b="1" dirty="0"/>
              <a:t>How information is framed (shown) affects our choices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tr-TR" sz="2800" b="1" dirty="0"/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tr-TR" sz="2800" b="1" dirty="0"/>
              <a:t>Positive expressions are more effective on average human</a:t>
            </a:r>
            <a:endParaRPr lang="tr-TR" sz="2400" dirty="0"/>
          </a:p>
          <a:p>
            <a:pPr marL="937260" lvl="1" indent="-342900">
              <a:lnSpc>
                <a:spcPct val="110000"/>
              </a:lnSpc>
              <a:spcBef>
                <a:spcPts val="0"/>
              </a:spcBef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  <a:p>
            <a:pPr lvl="1" indent="0">
              <a:lnSpc>
                <a:spcPct val="110000"/>
              </a:lnSpc>
              <a:spcBef>
                <a:spcPts val="0"/>
              </a:spcBef>
              <a:buNone/>
            </a:pPr>
            <a:endParaRPr lang="tr-TR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B232-9F89-4083-B3BB-DDC8E5903F8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9169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12834</TotalTime>
  <Words>398</Words>
  <Application>Microsoft Office PowerPoint</Application>
  <PresentationFormat>On-screen Show (4:3)</PresentationFormat>
  <Paragraphs>166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Impact</vt:lpstr>
      <vt:lpstr>Tahoma</vt:lpstr>
      <vt:lpstr>Times New Roman</vt:lpstr>
      <vt:lpstr>Wingdings</vt:lpstr>
      <vt:lpstr>NewsPrint</vt:lpstr>
      <vt:lpstr>Custom Design</vt:lpstr>
      <vt:lpstr>PowerPoint Presentation</vt:lpstr>
      <vt:lpstr>Decision Theory</vt:lpstr>
      <vt:lpstr>Idea</vt:lpstr>
      <vt:lpstr>Example1  (Minimizing the expected loss)</vt:lpstr>
      <vt:lpstr>Example2 (Maximizing the expected utility)</vt:lpstr>
      <vt:lpstr>Example3 (cost matrix for classification)</vt:lpstr>
      <vt:lpstr>Example4 (cost function for linear regression)</vt:lpstr>
      <vt:lpstr>Cognitive Biases</vt:lpstr>
      <vt:lpstr>Framing Effect</vt:lpstr>
      <vt:lpstr>Framing Effect</vt:lpstr>
      <vt:lpstr>Framing Effect</vt:lpstr>
      <vt:lpstr>Framing Effect</vt:lpstr>
      <vt:lpstr>Framing Effect</vt:lpstr>
      <vt:lpstr>Framing Effect</vt:lpstr>
      <vt:lpstr>Framing Effect</vt:lpstr>
      <vt:lpstr>Framing Effect</vt:lpstr>
      <vt:lpstr>Framing Effect</vt:lpstr>
      <vt:lpstr>Framing Effect</vt:lpstr>
      <vt:lpstr>Framing Effect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Sharon Thomas</dc:creator>
  <cp:lastModifiedBy>hdemirtas</cp:lastModifiedBy>
  <cp:revision>866</cp:revision>
  <dcterms:created xsi:type="dcterms:W3CDTF">2013-06-04T12:27:35Z</dcterms:created>
  <dcterms:modified xsi:type="dcterms:W3CDTF">2020-10-13T07:36:11Z</dcterms:modified>
</cp:coreProperties>
</file>

<file path=docProps/thumbnail.jpeg>
</file>